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15119350" cy="10691813"/>
  <p:notesSz cx="6797675" cy="9926638"/>
  <p:defaultTextStyle>
    <a:defPPr>
      <a:defRPr lang="it-IT"/>
    </a:defPPr>
    <a:lvl1pPr marL="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1pPr>
    <a:lvl2pPr marL="61946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2pPr>
    <a:lvl3pPr marL="123892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3pPr>
    <a:lvl4pPr marL="185838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4pPr>
    <a:lvl5pPr marL="247784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5pPr>
    <a:lvl6pPr marL="309730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6pPr>
    <a:lvl7pPr marL="371676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7pPr>
    <a:lvl8pPr marL="433622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8pPr>
    <a:lvl9pPr marL="495568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14" userDrawn="1">
          <p15:clr>
            <a:srgbClr val="A4A3A4"/>
          </p15:clr>
        </p15:guide>
        <p15:guide id="2" pos="9389" userDrawn="1">
          <p15:clr>
            <a:srgbClr val="A4A3A4"/>
          </p15:clr>
        </p15:guide>
        <p15:guide id="3" pos="4717" userDrawn="1">
          <p15:clr>
            <a:srgbClr val="FBAE40"/>
          </p15:clr>
        </p15:guide>
        <p15:guide id="4" pos="4558" userDrawn="1">
          <p15:clr>
            <a:srgbClr val="FBAE40"/>
          </p15:clr>
        </p15:guide>
        <p15:guide id="5" pos="294" userDrawn="1">
          <p15:clr>
            <a:srgbClr val="F26B43"/>
          </p15:clr>
        </p15:guide>
        <p15:guide id="6" pos="158" userDrawn="1">
          <p15:clr>
            <a:srgbClr val="A4A3A4"/>
          </p15:clr>
        </p15:guide>
        <p15:guide id="7" pos="9253" userDrawn="1">
          <p15:clr>
            <a:srgbClr val="F26B43"/>
          </p15:clr>
        </p15:guide>
        <p15:guide id="8" pos="7801" userDrawn="1">
          <p15:clr>
            <a:srgbClr val="A4A3A4"/>
          </p15:clr>
        </p15:guide>
        <p15:guide id="9" pos="3174" userDrawn="1">
          <p15:clr>
            <a:srgbClr val="A4A3A4"/>
          </p15:clr>
        </p15:guide>
        <p15:guide id="10" pos="9003" userDrawn="1">
          <p15:clr>
            <a:srgbClr val="FBAE40"/>
          </p15:clr>
        </p15:guide>
        <p15:guide id="11" pos="498" userDrawn="1">
          <p15:clr>
            <a:srgbClr val="FBAE40"/>
          </p15:clr>
        </p15:guide>
        <p15:guide id="12" pos="4490" userDrawn="1">
          <p15:clr>
            <a:srgbClr val="F26B43"/>
          </p15:clr>
        </p15:guide>
        <p15:guide id="13" pos="5057" userDrawn="1">
          <p15:clr>
            <a:srgbClr val="F26B43"/>
          </p15:clr>
        </p15:guide>
        <p15:guide id="14" pos="6360" userDrawn="1">
          <p15:clr>
            <a:srgbClr val="A4A3A4"/>
          </p15:clr>
        </p15:guide>
        <p15:guide id="15" pos="793" userDrawn="1">
          <p15:clr>
            <a:srgbClr val="FBAE40"/>
          </p15:clr>
        </p15:guide>
        <p15:guide id="16" pos="8708" userDrawn="1">
          <p15:clr>
            <a:srgbClr val="FBAE40"/>
          </p15:clr>
        </p15:guide>
        <p15:guide id="17" pos="2834" userDrawn="1">
          <p15:clr>
            <a:srgbClr val="A4A3A4"/>
          </p15:clr>
        </p15:guide>
        <p15:guide id="18" pos="6554" userDrawn="1">
          <p15:clr>
            <a:srgbClr val="A4A3A4"/>
          </p15:clr>
        </p15:guide>
        <p15:guide id="19" pos="884" userDrawn="1">
          <p15:clr>
            <a:srgbClr val="547EBF"/>
          </p15:clr>
        </p15:guide>
        <p15:guide id="20" pos="8618" userDrawn="1">
          <p15:clr>
            <a:srgbClr val="547EBF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CED"/>
    <a:srgbClr val="666A6C"/>
    <a:srgbClr val="D18B0D"/>
    <a:srgbClr val="5C86A8"/>
    <a:srgbClr val="7F8487"/>
    <a:srgbClr val="F2AF36"/>
    <a:srgbClr val="FFFCF7"/>
    <a:srgbClr val="7195B3"/>
    <a:srgbClr val="F6C975"/>
    <a:srgbClr val="8DAA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16" autoAdjust="0"/>
    <p:restoredTop sz="96324"/>
  </p:normalViewPr>
  <p:slideViewPr>
    <p:cSldViewPr snapToGrid="0">
      <p:cViewPr>
        <p:scale>
          <a:sx n="90" d="100"/>
          <a:sy n="90" d="100"/>
        </p:scale>
        <p:origin x="936" y="-1950"/>
      </p:cViewPr>
      <p:guideLst>
        <p:guide orient="horz" pos="2914"/>
        <p:guide pos="9389"/>
        <p:guide pos="4717"/>
        <p:guide pos="4558"/>
        <p:guide pos="294"/>
        <p:guide pos="158"/>
        <p:guide pos="9253"/>
        <p:guide pos="7801"/>
        <p:guide pos="3174"/>
        <p:guide pos="9003"/>
        <p:guide pos="498"/>
        <p:guide pos="4490"/>
        <p:guide pos="5057"/>
        <p:guide pos="6360"/>
        <p:guide pos="793"/>
        <p:guide pos="8708"/>
        <p:guide pos="2834"/>
        <p:guide pos="6554"/>
        <p:guide pos="884"/>
        <p:guide pos="861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4536" y="26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058" cy="497375"/>
          </a:xfrm>
          <a:prstGeom prst="rect">
            <a:avLst/>
          </a:prstGeom>
        </p:spPr>
        <p:txBody>
          <a:bodyPr vert="horz" lIns="62984" tIns="31492" rIns="62984" bIns="31492" rtlCol="0"/>
          <a:lstStyle>
            <a:lvl1pPr algn="l">
              <a:defRPr sz="8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530" y="0"/>
            <a:ext cx="2946058" cy="497375"/>
          </a:xfrm>
          <a:prstGeom prst="rect">
            <a:avLst/>
          </a:prstGeom>
        </p:spPr>
        <p:txBody>
          <a:bodyPr vert="horz" lIns="62984" tIns="31492" rIns="62984" bIns="31492" rtlCol="0"/>
          <a:lstStyle>
            <a:lvl1pPr algn="r">
              <a:defRPr sz="800"/>
            </a:lvl1pPr>
          </a:lstStyle>
          <a:p>
            <a:fld id="{EF60A40C-F703-2647-9416-F8647D0DE3D5}" type="datetimeFigureOut">
              <a:rPr lang="es-ES" smtClean="0"/>
              <a:t>27/02/2026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031875" y="1241425"/>
            <a:ext cx="47339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84" tIns="31492" rIns="62984" bIns="31492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442" y="4777215"/>
            <a:ext cx="5438792" cy="3908730"/>
          </a:xfrm>
          <a:prstGeom prst="rect">
            <a:avLst/>
          </a:prstGeom>
        </p:spPr>
        <p:txBody>
          <a:bodyPr vert="horz" lIns="62984" tIns="31492" rIns="62984" bIns="31492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9263"/>
            <a:ext cx="2946058" cy="497375"/>
          </a:xfrm>
          <a:prstGeom prst="rect">
            <a:avLst/>
          </a:prstGeom>
        </p:spPr>
        <p:txBody>
          <a:bodyPr vert="horz" lIns="62984" tIns="31492" rIns="62984" bIns="31492" rtlCol="0" anchor="b"/>
          <a:lstStyle>
            <a:lvl1pPr algn="l">
              <a:defRPr sz="8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530" y="9429263"/>
            <a:ext cx="2946058" cy="497375"/>
          </a:xfrm>
          <a:prstGeom prst="rect">
            <a:avLst/>
          </a:prstGeom>
        </p:spPr>
        <p:txBody>
          <a:bodyPr vert="horz" lIns="62984" tIns="31492" rIns="62984" bIns="31492" rtlCol="0" anchor="b"/>
          <a:lstStyle>
            <a:lvl1pPr algn="r">
              <a:defRPr sz="800"/>
            </a:lvl1pPr>
          </a:lstStyle>
          <a:p>
            <a:fld id="{895A4A0D-448A-5D47-AA02-69267B4EF18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5107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C66A8-1914-05C1-C666-D5CD7A81F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4EFA9A-F2F0-4DAA-F583-9651FFB34B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F06E97-2758-13BD-AA3E-854E456D45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51451-F03E-64CA-B259-114EDF9965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658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E05-D3FC-43D2-857D-85E94D8F3068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5824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E05-D3FC-43D2-857D-85E94D8F3068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0752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E05-D3FC-43D2-857D-85E94D8F3068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1864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2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E05-D3FC-43D2-857D-85E94D8F3068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8380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E05-D3FC-43D2-857D-85E94D8F3068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5362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E05-D3FC-43D2-857D-85E94D8F3068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2300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E05-D3FC-43D2-857D-85E94D8F3068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9005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E05-D3FC-43D2-857D-85E94D8F3068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3055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E05-D3FC-43D2-857D-85E94D8F3068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670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E05-D3FC-43D2-857D-85E94D8F3068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9692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B6E05-D3FC-43D2-857D-85E94D8F3068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1215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B6E05-D3FC-43D2-857D-85E94D8F3068}" type="datetimeFigureOut">
              <a:rPr lang="it-IT" smtClean="0"/>
              <a:t>27/02/2026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C623B-42F9-45E1-B1BB-ED68C97ABD6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7376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D1BFCF-9B5B-A1D9-B4DB-4CAD34C8B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upo 53">
            <a:extLst>
              <a:ext uri="{FF2B5EF4-FFF2-40B4-BE49-F238E27FC236}">
                <a16:creationId xmlns:a16="http://schemas.microsoft.com/office/drawing/2014/main" id="{96E5BCDF-49B3-4D43-944F-35392659B2CE}"/>
              </a:ext>
            </a:extLst>
          </p:cNvPr>
          <p:cNvGrpSpPr/>
          <p:nvPr/>
        </p:nvGrpSpPr>
        <p:grpSpPr>
          <a:xfrm>
            <a:off x="13855739" y="2420281"/>
            <a:ext cx="804382" cy="2578840"/>
            <a:chOff x="13944185" y="3729162"/>
            <a:chExt cx="852496" cy="1945677"/>
          </a:xfrm>
        </p:grpSpPr>
        <p:cxnSp>
          <p:nvCxnSpPr>
            <p:cNvPr id="55" name="Conector recto de flecha 54">
              <a:extLst>
                <a:ext uri="{FF2B5EF4-FFF2-40B4-BE49-F238E27FC236}">
                  <a16:creationId xmlns:a16="http://schemas.microsoft.com/office/drawing/2014/main" id="{3E1A7375-B295-4D46-836B-F1BBE88423D5}"/>
                </a:ext>
              </a:extLst>
            </p:cNvPr>
            <p:cNvCxnSpPr>
              <a:cxnSpLocks/>
            </p:cNvCxnSpPr>
            <p:nvPr/>
          </p:nvCxnSpPr>
          <p:spPr>
            <a:xfrm>
              <a:off x="14781475" y="3729162"/>
              <a:ext cx="5917" cy="1737590"/>
            </a:xfrm>
            <a:prstGeom prst="straightConnector1">
              <a:avLst/>
            </a:prstGeom>
            <a:ln w="44450">
              <a:solidFill>
                <a:srgbClr val="0047AB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Arco 55">
              <a:extLst>
                <a:ext uri="{FF2B5EF4-FFF2-40B4-BE49-F238E27FC236}">
                  <a16:creationId xmlns:a16="http://schemas.microsoft.com/office/drawing/2014/main" id="{541E0A47-ECF6-4BC0-83F8-173E6B4894C0}"/>
                </a:ext>
              </a:extLst>
            </p:cNvPr>
            <p:cNvSpPr/>
            <p:nvPr/>
          </p:nvSpPr>
          <p:spPr>
            <a:xfrm rot="5150316" flipH="1">
              <a:off x="13978106" y="4856265"/>
              <a:ext cx="784653" cy="852496"/>
            </a:xfrm>
            <a:prstGeom prst="arc">
              <a:avLst/>
            </a:prstGeom>
            <a:ln w="38100">
              <a:solidFill>
                <a:srgbClr val="0047AB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57" name="Grupo 56">
            <a:extLst>
              <a:ext uri="{FF2B5EF4-FFF2-40B4-BE49-F238E27FC236}">
                <a16:creationId xmlns:a16="http://schemas.microsoft.com/office/drawing/2014/main" id="{4FF6E069-81A5-450A-9DAF-1C81E2B93BD6}"/>
              </a:ext>
            </a:extLst>
          </p:cNvPr>
          <p:cNvGrpSpPr/>
          <p:nvPr/>
        </p:nvGrpSpPr>
        <p:grpSpPr>
          <a:xfrm flipV="1">
            <a:off x="13984631" y="6376735"/>
            <a:ext cx="679948" cy="2356543"/>
            <a:chOff x="13944185" y="3729162"/>
            <a:chExt cx="852496" cy="1945677"/>
          </a:xfrm>
        </p:grpSpPr>
        <p:cxnSp>
          <p:nvCxnSpPr>
            <p:cNvPr id="58" name="Conector recto de flecha 57">
              <a:extLst>
                <a:ext uri="{FF2B5EF4-FFF2-40B4-BE49-F238E27FC236}">
                  <a16:creationId xmlns:a16="http://schemas.microsoft.com/office/drawing/2014/main" id="{915DAB68-68C4-44B4-AF1B-BE507AD6A2F2}"/>
                </a:ext>
              </a:extLst>
            </p:cNvPr>
            <p:cNvCxnSpPr>
              <a:cxnSpLocks/>
            </p:cNvCxnSpPr>
            <p:nvPr/>
          </p:nvCxnSpPr>
          <p:spPr>
            <a:xfrm>
              <a:off x="14781475" y="3729162"/>
              <a:ext cx="5917" cy="1737590"/>
            </a:xfrm>
            <a:prstGeom prst="straightConnector1">
              <a:avLst/>
            </a:prstGeom>
            <a:ln w="44450">
              <a:solidFill>
                <a:srgbClr val="0047AB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Arco 58">
              <a:extLst>
                <a:ext uri="{FF2B5EF4-FFF2-40B4-BE49-F238E27FC236}">
                  <a16:creationId xmlns:a16="http://schemas.microsoft.com/office/drawing/2014/main" id="{92419C96-D9B3-4BE3-9748-44E8F0FA33CA}"/>
                </a:ext>
              </a:extLst>
            </p:cNvPr>
            <p:cNvSpPr/>
            <p:nvPr/>
          </p:nvSpPr>
          <p:spPr>
            <a:xfrm rot="5150316" flipH="1">
              <a:off x="13978106" y="4856265"/>
              <a:ext cx="784653" cy="852496"/>
            </a:xfrm>
            <a:prstGeom prst="arc">
              <a:avLst/>
            </a:prstGeom>
            <a:ln w="38100">
              <a:solidFill>
                <a:srgbClr val="0047AB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sp>
        <p:nvSpPr>
          <p:cNvPr id="103" name="Rectángulo redondeado 102">
            <a:extLst>
              <a:ext uri="{FF2B5EF4-FFF2-40B4-BE49-F238E27FC236}">
                <a16:creationId xmlns:a16="http://schemas.microsoft.com/office/drawing/2014/main" id="{D0EC8CE2-C062-A3DB-BA67-72E1EEDE1D47}"/>
              </a:ext>
            </a:extLst>
          </p:cNvPr>
          <p:cNvSpPr/>
          <p:nvPr/>
        </p:nvSpPr>
        <p:spPr>
          <a:xfrm>
            <a:off x="259196" y="8104040"/>
            <a:ext cx="14644268" cy="2252813"/>
          </a:xfrm>
          <a:prstGeom prst="roundRect">
            <a:avLst/>
          </a:prstGeom>
          <a:solidFill>
            <a:srgbClr val="D8D9DA"/>
          </a:solidFill>
          <a:ln w="3175">
            <a:solidFill>
              <a:srgbClr val="7F848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 dirty="0"/>
          </a:p>
        </p:txBody>
      </p:sp>
      <p:sp>
        <p:nvSpPr>
          <p:cNvPr id="100" name="Rectángulo redondeado 99">
            <a:extLst>
              <a:ext uri="{FF2B5EF4-FFF2-40B4-BE49-F238E27FC236}">
                <a16:creationId xmlns:a16="http://schemas.microsoft.com/office/drawing/2014/main" id="{CCE37A77-9EAB-3B0C-8D16-451622918A34}"/>
              </a:ext>
            </a:extLst>
          </p:cNvPr>
          <p:cNvSpPr/>
          <p:nvPr/>
        </p:nvSpPr>
        <p:spPr>
          <a:xfrm>
            <a:off x="782782" y="3163758"/>
            <a:ext cx="13490284" cy="4600981"/>
          </a:xfrm>
          <a:prstGeom prst="roundRect">
            <a:avLst>
              <a:gd name="adj" fmla="val 4097"/>
            </a:avLst>
          </a:prstGeom>
          <a:solidFill>
            <a:srgbClr val="FCEBCC"/>
          </a:solidFill>
          <a:ln w="3175">
            <a:solidFill>
              <a:srgbClr val="F6C9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 dirty="0"/>
          </a:p>
        </p:txBody>
      </p:sp>
      <p:grpSp>
        <p:nvGrpSpPr>
          <p:cNvPr id="42" name="Grupo 41">
            <a:extLst>
              <a:ext uri="{FF2B5EF4-FFF2-40B4-BE49-F238E27FC236}">
                <a16:creationId xmlns:a16="http://schemas.microsoft.com/office/drawing/2014/main" id="{BF6090AC-7523-4C93-B75C-55152B2D77AC}"/>
              </a:ext>
            </a:extLst>
          </p:cNvPr>
          <p:cNvGrpSpPr/>
          <p:nvPr/>
        </p:nvGrpSpPr>
        <p:grpSpPr>
          <a:xfrm>
            <a:off x="380836" y="2798771"/>
            <a:ext cx="855135" cy="2372242"/>
            <a:chOff x="354264" y="3666752"/>
            <a:chExt cx="855135" cy="2044922"/>
          </a:xfrm>
        </p:grpSpPr>
        <p:sp>
          <p:nvSpPr>
            <p:cNvPr id="43" name="Arco 42">
              <a:extLst>
                <a:ext uri="{FF2B5EF4-FFF2-40B4-BE49-F238E27FC236}">
                  <a16:creationId xmlns:a16="http://schemas.microsoft.com/office/drawing/2014/main" id="{81063340-DA6C-42DF-BC62-6360D1DE4637}"/>
                </a:ext>
              </a:extLst>
            </p:cNvPr>
            <p:cNvSpPr/>
            <p:nvPr/>
          </p:nvSpPr>
          <p:spPr>
            <a:xfrm rot="16449684">
              <a:off x="390824" y="4893100"/>
              <a:ext cx="784653" cy="852496"/>
            </a:xfrm>
            <a:prstGeom prst="arc">
              <a:avLst/>
            </a:prstGeom>
            <a:ln w="38100">
              <a:solidFill>
                <a:srgbClr val="0047AB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47" name="Conector recto de flecha 46">
              <a:extLst>
                <a:ext uri="{FF2B5EF4-FFF2-40B4-BE49-F238E27FC236}">
                  <a16:creationId xmlns:a16="http://schemas.microsoft.com/office/drawing/2014/main" id="{2D1B2186-1D2F-4BFB-BAC9-547F0845218D}"/>
                </a:ext>
              </a:extLst>
            </p:cNvPr>
            <p:cNvCxnSpPr/>
            <p:nvPr/>
          </p:nvCxnSpPr>
          <p:spPr>
            <a:xfrm flipV="1">
              <a:off x="354264" y="3666752"/>
              <a:ext cx="9944" cy="1835336"/>
            </a:xfrm>
            <a:prstGeom prst="straightConnector1">
              <a:avLst/>
            </a:prstGeom>
            <a:ln w="44450">
              <a:solidFill>
                <a:srgbClr val="0047AB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" name="Rectángulo redondeado 83">
            <a:extLst>
              <a:ext uri="{FF2B5EF4-FFF2-40B4-BE49-F238E27FC236}">
                <a16:creationId xmlns:a16="http://schemas.microsoft.com/office/drawing/2014/main" id="{0406D630-FAAA-D968-776D-DC98A6A0A715}"/>
              </a:ext>
            </a:extLst>
          </p:cNvPr>
          <p:cNvSpPr/>
          <p:nvPr/>
        </p:nvSpPr>
        <p:spPr>
          <a:xfrm>
            <a:off x="250826" y="1196359"/>
            <a:ext cx="14652636" cy="1594690"/>
          </a:xfrm>
          <a:prstGeom prst="roundRect">
            <a:avLst>
              <a:gd name="adj" fmla="val 11325"/>
            </a:avLst>
          </a:prstGeom>
          <a:solidFill>
            <a:srgbClr val="CBD8E3"/>
          </a:solidFill>
          <a:ln w="3175">
            <a:solidFill>
              <a:srgbClr val="8DAAC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 dirty="0"/>
          </a:p>
        </p:txBody>
      </p:sp>
      <p:sp>
        <p:nvSpPr>
          <p:cNvPr id="3" name="Text 0">
            <a:extLst>
              <a:ext uri="{FF2B5EF4-FFF2-40B4-BE49-F238E27FC236}">
                <a16:creationId xmlns:a16="http://schemas.microsoft.com/office/drawing/2014/main" id="{AF62A9E4-128D-24B6-0C43-EA266F50745D}"/>
              </a:ext>
            </a:extLst>
          </p:cNvPr>
          <p:cNvSpPr/>
          <p:nvPr/>
        </p:nvSpPr>
        <p:spPr>
          <a:xfrm>
            <a:off x="222951" y="573286"/>
            <a:ext cx="14859487" cy="30777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2000" b="1" spc="600" dirty="0">
                <a:solidFill>
                  <a:schemeClr val="accent1">
                    <a:lumMod val="50000"/>
                  </a:schemeClr>
                </a:solidFill>
                <a:cs typeface="Arial" pitchFamily="34" charset="-120"/>
              </a:rPr>
              <a:t>MAPA DE PROCESOS – C M U RAMÓN ACÍN</a:t>
            </a:r>
          </a:p>
        </p:txBody>
      </p:sp>
      <p:sp>
        <p:nvSpPr>
          <p:cNvPr id="81" name="Text 74">
            <a:extLst>
              <a:ext uri="{FF2B5EF4-FFF2-40B4-BE49-F238E27FC236}">
                <a16:creationId xmlns:a16="http://schemas.microsoft.com/office/drawing/2014/main" id="{5ADDFEFF-7DB4-5855-6541-6A47A34F1792}"/>
              </a:ext>
            </a:extLst>
          </p:cNvPr>
          <p:cNvSpPr/>
          <p:nvPr/>
        </p:nvSpPr>
        <p:spPr>
          <a:xfrm>
            <a:off x="188992" y="11113410"/>
            <a:ext cx="14859487" cy="17171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116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Inspección General de Servicios - Universidad de Zaragoza</a:t>
            </a:r>
            <a:endParaRPr lang="en-US" sz="1116" dirty="0"/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7CE1D891-5CDA-EB5F-61FE-81C73A882936}"/>
              </a:ext>
            </a:extLst>
          </p:cNvPr>
          <p:cNvSpPr txBox="1"/>
          <p:nvPr/>
        </p:nvSpPr>
        <p:spPr>
          <a:xfrm>
            <a:off x="14283150" y="113506"/>
            <a:ext cx="69281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/>
              <a:t>v_20251117</a:t>
            </a:r>
            <a:endParaRPr lang="it-IT" sz="800" dirty="0"/>
          </a:p>
        </p:txBody>
      </p:sp>
      <p:sp>
        <p:nvSpPr>
          <p:cNvPr id="85" name="Rectángulo redondeado 84">
            <a:extLst>
              <a:ext uri="{FF2B5EF4-FFF2-40B4-BE49-F238E27FC236}">
                <a16:creationId xmlns:a16="http://schemas.microsoft.com/office/drawing/2014/main" id="{038CDE43-1597-8F35-E60F-0E409141399B}"/>
              </a:ext>
            </a:extLst>
          </p:cNvPr>
          <p:cNvSpPr/>
          <p:nvPr/>
        </p:nvSpPr>
        <p:spPr>
          <a:xfrm>
            <a:off x="570626" y="1577385"/>
            <a:ext cx="5050800" cy="1073194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54000" rtlCol="0" anchor="ctr"/>
          <a:lstStyle/>
          <a:p>
            <a:pPr algn="ctr"/>
            <a:r>
              <a:rPr lang="es-ES" sz="1000" b="1" spc="300" dirty="0">
                <a:solidFill>
                  <a:srgbClr val="5C86A8"/>
                </a:solidFill>
                <a:latin typeface="+mj-lt"/>
              </a:rPr>
              <a:t>[PC01] PLANIFICACIÓN Y ESTRUCTURA</a:t>
            </a:r>
          </a:p>
          <a:p>
            <a:pPr algn="ctr"/>
            <a:endParaRPr lang="es-ES" sz="1000" b="1" spc="300" dirty="0">
              <a:solidFill>
                <a:srgbClr val="5C86A8"/>
              </a:solidFill>
              <a:latin typeface="+mj-lt"/>
            </a:endParaRPr>
          </a:p>
          <a:p>
            <a:r>
              <a:rPr lang="es-ES" sz="1000" dirty="0">
                <a:solidFill>
                  <a:srgbClr val="0047AB"/>
                </a:solidFill>
                <a:latin typeface="+mj-lt"/>
              </a:rPr>
              <a:t>[Qs_0102] Elaboración y seguimiento del plan anual de actuación y mejora (PAM)</a:t>
            </a:r>
          </a:p>
          <a:p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[PRE_0101] Elaboración y seguimiento del plan anual de actuación y mejora (PAM) de  gestión del CM Universitario Ramón </a:t>
            </a:r>
            <a:r>
              <a:rPr lang="es-ES" sz="10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Acín</a:t>
            </a:r>
            <a:endParaRPr lang="es-ES" sz="1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[PRE_0102] Convocatoria becas de apoyo Subdirecciones</a:t>
            </a:r>
          </a:p>
        </p:txBody>
      </p:sp>
      <p:sp>
        <p:nvSpPr>
          <p:cNvPr id="88" name="Rectángulo redondeado 87">
            <a:extLst>
              <a:ext uri="{FF2B5EF4-FFF2-40B4-BE49-F238E27FC236}">
                <a16:creationId xmlns:a16="http://schemas.microsoft.com/office/drawing/2014/main" id="{84A3EA3F-FF6F-ABD9-4EDC-2472349E2FF4}"/>
              </a:ext>
            </a:extLst>
          </p:cNvPr>
          <p:cNvSpPr/>
          <p:nvPr/>
        </p:nvSpPr>
        <p:spPr>
          <a:xfrm>
            <a:off x="5756132" y="1557007"/>
            <a:ext cx="5148000" cy="1093571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54000" rtlCol="0" anchor="ctr"/>
          <a:lstStyle/>
          <a:p>
            <a:pPr algn="ctr"/>
            <a:r>
              <a:rPr lang="es-ES" sz="1000" b="1" spc="300" dirty="0">
                <a:solidFill>
                  <a:srgbClr val="5C86A8"/>
                </a:solidFill>
                <a:latin typeface="+mj-lt"/>
              </a:rPr>
              <a:t>[PC02] PERCEPCIÓN DE LOS GRUPOS DE INTERÉS</a:t>
            </a:r>
          </a:p>
          <a:p>
            <a:pPr algn="ctr"/>
            <a:endParaRPr lang="es-ES" sz="1000" b="1" spc="300" dirty="0">
              <a:solidFill>
                <a:srgbClr val="5C86A8"/>
              </a:solidFill>
              <a:latin typeface="+mj-lt"/>
            </a:endParaRPr>
          </a:p>
          <a:p>
            <a:r>
              <a:rPr lang="es-ES" sz="1000" dirty="0">
                <a:solidFill>
                  <a:srgbClr val="0047AB"/>
                </a:solidFill>
                <a:latin typeface="+mj-lt"/>
              </a:rPr>
              <a:t>[Qs_0202] Elaboración y desarrollo encuesta de satisfacción del servicio prestado en Atenea</a:t>
            </a:r>
          </a:p>
          <a:p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[PRE_0201] Gestión de quejas y sugerencias</a:t>
            </a:r>
          </a:p>
          <a:p>
            <a:endParaRPr lang="es-ES" sz="1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89" name="Rectángulo redondeado 88">
            <a:extLst>
              <a:ext uri="{FF2B5EF4-FFF2-40B4-BE49-F238E27FC236}">
                <a16:creationId xmlns:a16="http://schemas.microsoft.com/office/drawing/2014/main" id="{9C3C36EF-C735-B009-D65E-08AC2E926DB3}"/>
              </a:ext>
            </a:extLst>
          </p:cNvPr>
          <p:cNvSpPr/>
          <p:nvPr/>
        </p:nvSpPr>
        <p:spPr>
          <a:xfrm>
            <a:off x="11038839" y="1496123"/>
            <a:ext cx="3706335" cy="1164991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s-ES" sz="1000" b="1" spc="300" dirty="0">
                <a:solidFill>
                  <a:srgbClr val="5C86A8"/>
                </a:solidFill>
                <a:latin typeface="+mj-lt"/>
              </a:rPr>
              <a:t>[PC03] SISTEMA INTERNO DE GARANTIA DE LA CALIDAD (SIGC)</a:t>
            </a:r>
          </a:p>
          <a:p>
            <a:pPr algn="ctr"/>
            <a:endParaRPr lang="es-ES" sz="1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es-ES" sz="1000" dirty="0">
                <a:solidFill>
                  <a:srgbClr val="0047AB"/>
                </a:solidFill>
              </a:rPr>
              <a:t>[Qs_0502] Revisión del SIGC de la unidad/servicio</a:t>
            </a:r>
          </a:p>
        </p:txBody>
      </p:sp>
      <p:sp>
        <p:nvSpPr>
          <p:cNvPr id="91" name="Rectángulo redondeado 90">
            <a:extLst>
              <a:ext uri="{FF2B5EF4-FFF2-40B4-BE49-F238E27FC236}">
                <a16:creationId xmlns:a16="http://schemas.microsoft.com/office/drawing/2014/main" id="{1F414862-2327-B6DC-E69A-E9CB61421956}"/>
              </a:ext>
            </a:extLst>
          </p:cNvPr>
          <p:cNvSpPr/>
          <p:nvPr/>
        </p:nvSpPr>
        <p:spPr>
          <a:xfrm>
            <a:off x="5207815" y="4111498"/>
            <a:ext cx="4186943" cy="1799623"/>
          </a:xfrm>
          <a:prstGeom prst="roundRect">
            <a:avLst/>
          </a:prstGeom>
          <a:solidFill>
            <a:srgbClr val="FFFCF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endParaRPr lang="es-ES" sz="1000" b="1" spc="300" dirty="0">
              <a:solidFill>
                <a:srgbClr val="D18B0D"/>
              </a:solidFill>
              <a:latin typeface="+mj-lt"/>
            </a:endParaRPr>
          </a:p>
          <a:p>
            <a:pPr algn="ctr"/>
            <a:r>
              <a:rPr lang="es-ES" sz="1000" b="1" spc="300" dirty="0">
                <a:solidFill>
                  <a:srgbClr val="D18B0D"/>
                </a:solidFill>
                <a:latin typeface="+mj-lt"/>
              </a:rPr>
              <a:t>[PC05] CONTROL CALIDAD Y SERVICIOS</a:t>
            </a:r>
          </a:p>
          <a:p>
            <a:endParaRPr lang="es-ES" sz="1000" dirty="0">
              <a:solidFill>
                <a:srgbClr val="0047AB"/>
              </a:solidFill>
              <a:latin typeface="+mj-lt"/>
            </a:endParaRPr>
          </a:p>
          <a:p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[PRC_0501] Elaboración y análisis de las encuestas de satisfacción de los residentes</a:t>
            </a:r>
          </a:p>
          <a:p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[PRC_0502] Elaboración y análisis de las encuestas de satisfacción de los usuarios externos</a:t>
            </a:r>
          </a:p>
          <a:p>
            <a:endParaRPr lang="es-ES" sz="1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endParaRPr lang="es-ES" sz="1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endParaRPr lang="es-ES" sz="1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endParaRPr lang="es-ES" sz="1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2" name="Rectángulo redondeado 91">
            <a:extLst>
              <a:ext uri="{FF2B5EF4-FFF2-40B4-BE49-F238E27FC236}">
                <a16:creationId xmlns:a16="http://schemas.microsoft.com/office/drawing/2014/main" id="{DF34F26F-517D-BB9F-3065-EA7DB1B3CB83}"/>
              </a:ext>
            </a:extLst>
          </p:cNvPr>
          <p:cNvSpPr/>
          <p:nvPr/>
        </p:nvSpPr>
        <p:spPr>
          <a:xfrm>
            <a:off x="1463218" y="4081098"/>
            <a:ext cx="3555518" cy="1818411"/>
          </a:xfrm>
          <a:prstGeom prst="roundRect">
            <a:avLst/>
          </a:prstGeom>
          <a:solidFill>
            <a:srgbClr val="FFFCF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s-ES" sz="1000" b="1" spc="300" dirty="0">
                <a:solidFill>
                  <a:srgbClr val="D18B0D"/>
                </a:solidFill>
                <a:latin typeface="+mj-lt"/>
              </a:rPr>
              <a:t>[PC04] ADMISIÓN Y ESTANCIAS</a:t>
            </a:r>
          </a:p>
          <a:p>
            <a:pPr algn="ctr"/>
            <a:endParaRPr lang="es-ES" sz="1000" b="1" spc="300" dirty="0">
              <a:solidFill>
                <a:srgbClr val="D18B0D"/>
              </a:solidFill>
              <a:latin typeface="+mj-lt"/>
            </a:endParaRPr>
          </a:p>
          <a:p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[PRC_0401] Admisión de nuevos colegiales</a:t>
            </a:r>
          </a:p>
          <a:p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[PRC_0402] Renovación de colegiales</a:t>
            </a:r>
          </a:p>
          <a:p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[PRC_0403] Gestión de estancias ocasionales</a:t>
            </a:r>
          </a:p>
          <a:p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[PRC_0404] Gestión control de accesos a través de SALTO</a:t>
            </a:r>
          </a:p>
          <a:p>
            <a:endParaRPr lang="es-ES" sz="1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endParaRPr lang="es-ES" sz="1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endParaRPr lang="es-ES" sz="1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6" name="Rectángulo redondeado 95">
            <a:extLst>
              <a:ext uri="{FF2B5EF4-FFF2-40B4-BE49-F238E27FC236}">
                <a16:creationId xmlns:a16="http://schemas.microsoft.com/office/drawing/2014/main" id="{B69638EA-4964-160C-814E-CA70917C7EFF}"/>
              </a:ext>
            </a:extLst>
          </p:cNvPr>
          <p:cNvSpPr/>
          <p:nvPr/>
        </p:nvSpPr>
        <p:spPr>
          <a:xfrm>
            <a:off x="9583838" y="4083167"/>
            <a:ext cx="3723619" cy="1799634"/>
          </a:xfrm>
          <a:prstGeom prst="roundRect">
            <a:avLst/>
          </a:prstGeom>
          <a:solidFill>
            <a:srgbClr val="FFFCF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54000" rtlCol="0" anchor="ctr"/>
          <a:lstStyle/>
          <a:p>
            <a:pPr algn="ctr"/>
            <a:r>
              <a:rPr lang="es-ES" sz="1000" b="1" spc="300" dirty="0">
                <a:solidFill>
                  <a:srgbClr val="D18B0D"/>
                </a:solidFill>
                <a:latin typeface="+mj-lt"/>
              </a:rPr>
              <a:t>[PC06] GESTIÓN ECONÓMICA</a:t>
            </a:r>
          </a:p>
          <a:p>
            <a:pPr algn="ctr"/>
            <a:endParaRPr lang="es-ES" sz="1000" b="1" spc="300" dirty="0">
              <a:solidFill>
                <a:srgbClr val="D18B0D"/>
              </a:solidFill>
              <a:latin typeface="+mj-lt"/>
            </a:endParaRPr>
          </a:p>
          <a:p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[PRC_0601] Gestión de los gastos descentralizados de la Unidad</a:t>
            </a:r>
          </a:p>
          <a:p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[PRC_0602] Liquidación de ingresos</a:t>
            </a:r>
          </a:p>
          <a:p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[PRC_0603] Devolución de fianzas</a:t>
            </a:r>
          </a:p>
          <a:p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[PRC_0604] Gestión de Cargos internos </a:t>
            </a:r>
          </a:p>
          <a:p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[PRC_0605] Gestión de caja en metálico y datáfono</a:t>
            </a:r>
          </a:p>
          <a:p>
            <a:endParaRPr lang="es-ES" sz="1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endParaRPr lang="es-ES" sz="1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7" name="Rectángulo redondeado 96">
            <a:extLst>
              <a:ext uri="{FF2B5EF4-FFF2-40B4-BE49-F238E27FC236}">
                <a16:creationId xmlns:a16="http://schemas.microsoft.com/office/drawing/2014/main" id="{CF9F5238-2FF5-D0A5-1AD5-E14F7CB94513}"/>
              </a:ext>
            </a:extLst>
          </p:cNvPr>
          <p:cNvSpPr/>
          <p:nvPr/>
        </p:nvSpPr>
        <p:spPr>
          <a:xfrm>
            <a:off x="187608" y="4654488"/>
            <a:ext cx="1065311" cy="1974275"/>
          </a:xfrm>
          <a:prstGeom prst="roundRect">
            <a:avLst/>
          </a:prstGeom>
          <a:solidFill>
            <a:srgbClr val="0047AB"/>
          </a:solidFill>
          <a:ln w="22225">
            <a:solidFill>
              <a:srgbClr val="0047A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r>
              <a:rPr lang="es-ES" sz="1000" b="1" dirty="0"/>
              <a:t>EXPECTATIVAS</a:t>
            </a:r>
          </a:p>
          <a:p>
            <a:pPr marL="79375" indent="-79375">
              <a:buFont typeface="Arial" panose="020B0604020202020204" pitchFamily="34" charset="0"/>
              <a:buChar char="•"/>
            </a:pPr>
            <a:endParaRPr lang="es-ES" sz="1000" dirty="0">
              <a:solidFill>
                <a:schemeClr val="bg1"/>
              </a:solidFill>
            </a:endParaRPr>
          </a:p>
          <a:p>
            <a:pPr marL="79375" indent="-79375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bg1"/>
                </a:solidFill>
              </a:rPr>
              <a:t>Residentes</a:t>
            </a:r>
          </a:p>
          <a:p>
            <a:pPr marL="79375" indent="-79375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bg1"/>
                </a:solidFill>
              </a:rPr>
              <a:t>PTGAS</a:t>
            </a:r>
          </a:p>
          <a:p>
            <a:pPr marL="79375" indent="-79375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bg1"/>
                </a:solidFill>
              </a:rPr>
              <a:t>PDI</a:t>
            </a:r>
          </a:p>
          <a:p>
            <a:pPr marL="79375" indent="-79375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bg1"/>
                </a:solidFill>
              </a:rPr>
              <a:t>Familias de colegiales</a:t>
            </a:r>
          </a:p>
          <a:p>
            <a:pPr marL="79375" indent="-79375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bg1"/>
                </a:solidFill>
              </a:rPr>
              <a:t>Residentes de otras universidades</a:t>
            </a:r>
          </a:p>
          <a:p>
            <a:pPr algn="ctr"/>
            <a:endParaRPr lang="es-ES" sz="1200" dirty="0"/>
          </a:p>
        </p:txBody>
      </p:sp>
      <p:sp>
        <p:nvSpPr>
          <p:cNvPr id="99" name="Rectángulo redondeado 98">
            <a:extLst>
              <a:ext uri="{FF2B5EF4-FFF2-40B4-BE49-F238E27FC236}">
                <a16:creationId xmlns:a16="http://schemas.microsoft.com/office/drawing/2014/main" id="{510CEFF8-4334-A69A-92F5-983537460424}"/>
              </a:ext>
            </a:extLst>
          </p:cNvPr>
          <p:cNvSpPr/>
          <p:nvPr/>
        </p:nvSpPr>
        <p:spPr>
          <a:xfrm>
            <a:off x="481375" y="8564325"/>
            <a:ext cx="4878566" cy="1633909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54000" rtlCol="0" anchor="ctr"/>
          <a:lstStyle/>
          <a:p>
            <a:pPr algn="ctr"/>
            <a:r>
              <a:rPr lang="es-ES" sz="1000" b="1" spc="300" dirty="0">
                <a:solidFill>
                  <a:srgbClr val="666A6C"/>
                </a:solidFill>
                <a:latin typeface="+mj-lt"/>
              </a:rPr>
              <a:t>[PC10] DOCUMENTACIÓN DEL SIGC</a:t>
            </a:r>
          </a:p>
          <a:p>
            <a:endParaRPr lang="es-ES" sz="1000" b="1" spc="300" dirty="0">
              <a:solidFill>
                <a:srgbClr val="666A6C"/>
              </a:solidFill>
              <a:latin typeface="+mj-lt"/>
            </a:endParaRPr>
          </a:p>
          <a:p>
            <a:r>
              <a:rPr lang="es-ES" sz="1000" dirty="0">
                <a:solidFill>
                  <a:srgbClr val="0047AB"/>
                </a:solidFill>
                <a:latin typeface="+mj-lt"/>
              </a:rPr>
              <a:t>[IT_001] Instrucción técnica para elaborar los procedimientos del SGIC</a:t>
            </a:r>
          </a:p>
          <a:p>
            <a:r>
              <a:rPr lang="es-ES" sz="1000" dirty="0">
                <a:solidFill>
                  <a:srgbClr val="0047AB"/>
                </a:solidFill>
                <a:latin typeface="+mj-lt"/>
              </a:rPr>
              <a:t>[Qs_1501] Elaboración, aprobación, seguimiento y revisión de las cartas de servicios</a:t>
            </a:r>
          </a:p>
          <a:p>
            <a:endParaRPr lang="es-ES" sz="1000" dirty="0">
              <a:solidFill>
                <a:srgbClr val="0047AB"/>
              </a:solidFill>
              <a:latin typeface="+mj-lt"/>
            </a:endParaRPr>
          </a:p>
          <a:p>
            <a:endParaRPr lang="es-ES" sz="1000" dirty="0">
              <a:solidFill>
                <a:srgbClr val="0047AB"/>
              </a:solidFill>
              <a:latin typeface="+mj-lt"/>
            </a:endParaRPr>
          </a:p>
          <a:p>
            <a:endParaRPr lang="es-ES" sz="1000" dirty="0">
              <a:solidFill>
                <a:srgbClr val="0047AB"/>
              </a:solidFill>
              <a:latin typeface="+mj-lt"/>
            </a:endParaRPr>
          </a:p>
        </p:txBody>
      </p:sp>
      <p:sp>
        <p:nvSpPr>
          <p:cNvPr id="101" name="Rectángulo redondeado 100">
            <a:extLst>
              <a:ext uri="{FF2B5EF4-FFF2-40B4-BE49-F238E27FC236}">
                <a16:creationId xmlns:a16="http://schemas.microsoft.com/office/drawing/2014/main" id="{677CDD99-7253-844F-D729-DA7AECAABDEA}"/>
              </a:ext>
            </a:extLst>
          </p:cNvPr>
          <p:cNvSpPr/>
          <p:nvPr/>
        </p:nvSpPr>
        <p:spPr>
          <a:xfrm>
            <a:off x="13686659" y="4799072"/>
            <a:ext cx="1307154" cy="1735200"/>
          </a:xfrm>
          <a:prstGeom prst="roundRect">
            <a:avLst/>
          </a:prstGeom>
          <a:solidFill>
            <a:srgbClr val="0047AB"/>
          </a:solidFill>
          <a:ln w="22225">
            <a:solidFill>
              <a:srgbClr val="0047A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Ins="54000" rtlCol="0" anchor="ctr"/>
          <a:lstStyle/>
          <a:p>
            <a:pPr algn="ctr"/>
            <a:r>
              <a:rPr lang="es-ES" sz="1200" b="1" dirty="0"/>
              <a:t>SATISFACCIÓN</a:t>
            </a:r>
          </a:p>
          <a:p>
            <a:pPr algn="ctr"/>
            <a:endParaRPr lang="es-ES" sz="1200" dirty="0"/>
          </a:p>
          <a:p>
            <a:pPr marL="87313" indent="-79375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bg1"/>
                </a:solidFill>
              </a:rPr>
              <a:t>Residentes</a:t>
            </a:r>
          </a:p>
          <a:p>
            <a:pPr marL="87313" indent="-79375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bg1"/>
                </a:solidFill>
              </a:rPr>
              <a:t>PTGAS</a:t>
            </a:r>
          </a:p>
          <a:p>
            <a:pPr marL="87313" indent="-79375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bg1"/>
                </a:solidFill>
              </a:rPr>
              <a:t>PDI</a:t>
            </a:r>
          </a:p>
          <a:p>
            <a:pPr marL="87313" indent="-79375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bg1"/>
                </a:solidFill>
              </a:rPr>
              <a:t>Familias de colegiales</a:t>
            </a:r>
          </a:p>
          <a:p>
            <a:pPr marL="87313" indent="-79375">
              <a:buFont typeface="Arial" panose="020B0604020202020204" pitchFamily="34" charset="0"/>
              <a:buChar char="•"/>
            </a:pPr>
            <a:r>
              <a:rPr lang="es-ES" sz="1000" dirty="0">
                <a:solidFill>
                  <a:schemeClr val="bg1"/>
                </a:solidFill>
              </a:rPr>
              <a:t>Residentes de otras universidades</a:t>
            </a:r>
          </a:p>
          <a:p>
            <a:pPr algn="ctr"/>
            <a:endParaRPr lang="es-ES" sz="1200" dirty="0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7F9DE916-91DD-4335-9F32-A45CCC27F3DB}"/>
              </a:ext>
            </a:extLst>
          </p:cNvPr>
          <p:cNvGrpSpPr/>
          <p:nvPr/>
        </p:nvGrpSpPr>
        <p:grpSpPr>
          <a:xfrm>
            <a:off x="5059353" y="2798771"/>
            <a:ext cx="4804207" cy="324000"/>
            <a:chOff x="5059353" y="2621797"/>
            <a:chExt cx="4804207" cy="324000"/>
          </a:xfrm>
        </p:grpSpPr>
        <p:cxnSp>
          <p:nvCxnSpPr>
            <p:cNvPr id="106" name="Conector recto de flecha 105">
              <a:extLst>
                <a:ext uri="{FF2B5EF4-FFF2-40B4-BE49-F238E27FC236}">
                  <a16:creationId xmlns:a16="http://schemas.microsoft.com/office/drawing/2014/main" id="{42BC2CE8-2EB2-4AEB-E746-8F777EE49B79}"/>
                </a:ext>
              </a:extLst>
            </p:cNvPr>
            <p:cNvCxnSpPr/>
            <p:nvPr/>
          </p:nvCxnSpPr>
          <p:spPr>
            <a:xfrm>
              <a:off x="5059353" y="2621797"/>
              <a:ext cx="0" cy="324000"/>
            </a:xfrm>
            <a:prstGeom prst="straightConnector1">
              <a:avLst/>
            </a:prstGeom>
            <a:ln w="63500">
              <a:solidFill>
                <a:srgbClr val="7195B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onector recto de flecha 106">
              <a:extLst>
                <a:ext uri="{FF2B5EF4-FFF2-40B4-BE49-F238E27FC236}">
                  <a16:creationId xmlns:a16="http://schemas.microsoft.com/office/drawing/2014/main" id="{14282814-2473-4794-6ABC-9A744581200E}"/>
                </a:ext>
              </a:extLst>
            </p:cNvPr>
            <p:cNvCxnSpPr/>
            <p:nvPr/>
          </p:nvCxnSpPr>
          <p:spPr>
            <a:xfrm>
              <a:off x="9863560" y="2621797"/>
              <a:ext cx="0" cy="324000"/>
            </a:xfrm>
            <a:prstGeom prst="straightConnector1">
              <a:avLst/>
            </a:prstGeom>
            <a:ln w="63500">
              <a:solidFill>
                <a:srgbClr val="5C86A8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9" name="Rectángulo redondeado 108">
            <a:extLst>
              <a:ext uri="{FF2B5EF4-FFF2-40B4-BE49-F238E27FC236}">
                <a16:creationId xmlns:a16="http://schemas.microsoft.com/office/drawing/2014/main" id="{4CB6E11D-C48D-CDE9-B2C9-DD8B65D7093D}"/>
              </a:ext>
            </a:extLst>
          </p:cNvPr>
          <p:cNvSpPr/>
          <p:nvPr/>
        </p:nvSpPr>
        <p:spPr>
          <a:xfrm>
            <a:off x="5546911" y="8564325"/>
            <a:ext cx="4878566" cy="1633909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54000" rtlCol="0" anchor="ctr"/>
          <a:lstStyle/>
          <a:p>
            <a:pPr algn="ctr"/>
            <a:r>
              <a:rPr lang="es-ES" sz="1000" b="1" spc="300" dirty="0">
                <a:solidFill>
                  <a:srgbClr val="666A6C"/>
                </a:solidFill>
                <a:latin typeface="+mj-lt"/>
              </a:rPr>
              <a:t>[PC11] COMUNICACIÓN E INFORMACIÓN PÚBLICA</a:t>
            </a:r>
          </a:p>
          <a:p>
            <a:endParaRPr lang="es-ES" sz="1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[PRA_1101] Gestión y actualización de la Web</a:t>
            </a:r>
          </a:p>
          <a:p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[PRA_1102] Difusión de actividades y proyección social</a:t>
            </a:r>
          </a:p>
          <a:p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[PRA_1103] Gestión lista de difusión a través de </a:t>
            </a:r>
            <a:r>
              <a:rPr lang="es-ES" sz="10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Whatsapp</a:t>
            </a:r>
            <a:endParaRPr lang="es-ES" sz="1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es-ES" sz="1000" dirty="0">
                <a:solidFill>
                  <a:srgbClr val="0047AB"/>
                </a:solidFill>
                <a:latin typeface="+mj-lt"/>
              </a:rPr>
              <a:t>[Qs_0301] Elaboración del catálogo electrónico de procedimientos y servicios</a:t>
            </a:r>
          </a:p>
          <a:p>
            <a:endParaRPr lang="es-ES" sz="1000" dirty="0">
              <a:solidFill>
                <a:srgbClr val="0047AB"/>
              </a:solidFill>
              <a:latin typeface="+mj-lt"/>
            </a:endParaRPr>
          </a:p>
          <a:p>
            <a:endParaRPr lang="es-ES" sz="1000" dirty="0">
              <a:solidFill>
                <a:srgbClr val="0047AB"/>
              </a:solidFill>
              <a:latin typeface="+mj-lt"/>
            </a:endParaRP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1D01273D-EDEC-4B5F-B018-68DE16D31BFD}"/>
              </a:ext>
            </a:extLst>
          </p:cNvPr>
          <p:cNvGrpSpPr/>
          <p:nvPr/>
        </p:nvGrpSpPr>
        <p:grpSpPr>
          <a:xfrm>
            <a:off x="5059354" y="7756722"/>
            <a:ext cx="4818452" cy="324000"/>
            <a:chOff x="5059354" y="8551108"/>
            <a:chExt cx="4818452" cy="324000"/>
          </a:xfrm>
        </p:grpSpPr>
        <p:cxnSp>
          <p:nvCxnSpPr>
            <p:cNvPr id="111" name="Conector recto de flecha 110">
              <a:extLst>
                <a:ext uri="{FF2B5EF4-FFF2-40B4-BE49-F238E27FC236}">
                  <a16:creationId xmlns:a16="http://schemas.microsoft.com/office/drawing/2014/main" id="{B1656FCD-F1C1-845C-891D-E338671CEDC3}"/>
                </a:ext>
              </a:extLst>
            </p:cNvPr>
            <p:cNvCxnSpPr/>
            <p:nvPr/>
          </p:nvCxnSpPr>
          <p:spPr>
            <a:xfrm flipV="1">
              <a:off x="5059354" y="8551108"/>
              <a:ext cx="0" cy="324000"/>
            </a:xfrm>
            <a:prstGeom prst="straightConnector1">
              <a:avLst/>
            </a:prstGeom>
            <a:ln w="63500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onector recto de flecha 111">
              <a:extLst>
                <a:ext uri="{FF2B5EF4-FFF2-40B4-BE49-F238E27FC236}">
                  <a16:creationId xmlns:a16="http://schemas.microsoft.com/office/drawing/2014/main" id="{B659DA7A-C4D2-7B4C-92F9-5D3CEF1122AF}"/>
                </a:ext>
              </a:extLst>
            </p:cNvPr>
            <p:cNvCxnSpPr/>
            <p:nvPr/>
          </p:nvCxnSpPr>
          <p:spPr>
            <a:xfrm flipV="1">
              <a:off x="9877806" y="8551108"/>
              <a:ext cx="0" cy="324000"/>
            </a:xfrm>
            <a:prstGeom prst="straightConnector1">
              <a:avLst/>
            </a:prstGeom>
            <a:ln w="63500">
              <a:solidFill>
                <a:schemeClr val="bg1">
                  <a:lumMod val="6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CuadroTexto 1">
            <a:extLst>
              <a:ext uri="{FF2B5EF4-FFF2-40B4-BE49-F238E27FC236}">
                <a16:creationId xmlns:a16="http://schemas.microsoft.com/office/drawing/2014/main" id="{00500348-77AD-EFDB-BEDE-39F83608F9BE}"/>
              </a:ext>
            </a:extLst>
          </p:cNvPr>
          <p:cNvSpPr txBox="1"/>
          <p:nvPr/>
        </p:nvSpPr>
        <p:spPr>
          <a:xfrm>
            <a:off x="307112" y="860650"/>
            <a:ext cx="1508243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1000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[Aprobado por la Comisión de Calidad de fecha 03/01/2026 ]</a:t>
            </a:r>
            <a:endParaRPr lang="es-ES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8" name="Grupo 47">
            <a:extLst>
              <a:ext uri="{FF2B5EF4-FFF2-40B4-BE49-F238E27FC236}">
                <a16:creationId xmlns:a16="http://schemas.microsoft.com/office/drawing/2014/main" id="{B2593061-7B95-48DF-8FC6-52DA5759D082}"/>
              </a:ext>
            </a:extLst>
          </p:cNvPr>
          <p:cNvGrpSpPr/>
          <p:nvPr/>
        </p:nvGrpSpPr>
        <p:grpSpPr>
          <a:xfrm flipV="1">
            <a:off x="369552" y="6256922"/>
            <a:ext cx="855135" cy="1931272"/>
            <a:chOff x="354264" y="3666752"/>
            <a:chExt cx="855135" cy="2044922"/>
          </a:xfrm>
        </p:grpSpPr>
        <p:sp>
          <p:nvSpPr>
            <p:cNvPr id="49" name="Arco 48">
              <a:extLst>
                <a:ext uri="{FF2B5EF4-FFF2-40B4-BE49-F238E27FC236}">
                  <a16:creationId xmlns:a16="http://schemas.microsoft.com/office/drawing/2014/main" id="{CB9EE99F-8E28-453C-95EF-30F688747F42}"/>
                </a:ext>
              </a:extLst>
            </p:cNvPr>
            <p:cNvSpPr/>
            <p:nvPr/>
          </p:nvSpPr>
          <p:spPr>
            <a:xfrm rot="16449684">
              <a:off x="390824" y="4893100"/>
              <a:ext cx="784653" cy="852496"/>
            </a:xfrm>
            <a:prstGeom prst="arc">
              <a:avLst/>
            </a:prstGeom>
            <a:ln w="38100">
              <a:solidFill>
                <a:srgbClr val="0047AB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70378484-AAEB-4CB5-997D-D4991834EFBF}"/>
                </a:ext>
              </a:extLst>
            </p:cNvPr>
            <p:cNvCxnSpPr/>
            <p:nvPr/>
          </p:nvCxnSpPr>
          <p:spPr>
            <a:xfrm flipV="1">
              <a:off x="354264" y="3666752"/>
              <a:ext cx="9944" cy="1835336"/>
            </a:xfrm>
            <a:prstGeom prst="straightConnector1">
              <a:avLst/>
            </a:prstGeom>
            <a:ln w="44450">
              <a:solidFill>
                <a:srgbClr val="0047AB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CuadroTexto 1">
            <a:extLst>
              <a:ext uri="{FF2B5EF4-FFF2-40B4-BE49-F238E27FC236}">
                <a16:creationId xmlns:a16="http://schemas.microsoft.com/office/drawing/2014/main" id="{00500348-77AD-EFDB-BEDE-39F83608F9BE}"/>
              </a:ext>
            </a:extLst>
          </p:cNvPr>
          <p:cNvSpPr txBox="1"/>
          <p:nvPr/>
        </p:nvSpPr>
        <p:spPr>
          <a:xfrm>
            <a:off x="29473" y="10301585"/>
            <a:ext cx="1508243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 marL="0" algn="l" defTabSz="1238921" rtl="0" eaLnBrk="1" latinLnBrk="0" hangingPunct="1">
              <a:defRPr sz="243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19460" algn="l" defTabSz="1238921" rtl="0" eaLnBrk="1" latinLnBrk="0" hangingPunct="1">
              <a:defRPr sz="243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38921" algn="l" defTabSz="1238921" rtl="0" eaLnBrk="1" latinLnBrk="0" hangingPunct="1">
              <a:defRPr sz="243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58381" algn="l" defTabSz="1238921" rtl="0" eaLnBrk="1" latinLnBrk="0" hangingPunct="1">
              <a:defRPr sz="243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77841" algn="l" defTabSz="1238921" rtl="0" eaLnBrk="1" latinLnBrk="0" hangingPunct="1">
              <a:defRPr sz="243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97301" algn="l" defTabSz="1238921" rtl="0" eaLnBrk="1" latinLnBrk="0" hangingPunct="1">
              <a:defRPr sz="243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716762" algn="l" defTabSz="1238921" rtl="0" eaLnBrk="1" latinLnBrk="0" hangingPunct="1">
              <a:defRPr sz="243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336222" algn="l" defTabSz="1238921" rtl="0" eaLnBrk="1" latinLnBrk="0" hangingPunct="1">
              <a:defRPr sz="243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955682" algn="l" defTabSz="1238921" rtl="0" eaLnBrk="1" latinLnBrk="0" hangingPunct="1">
              <a:defRPr sz="243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000" dirty="0">
                <a:solidFill>
                  <a:srgbClr val="0047AB"/>
                </a:solidFill>
                <a:latin typeface="+mj-lt"/>
              </a:rPr>
              <a:t> Procedimientos generales. </a:t>
            </a:r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Procedimientos</a:t>
            </a:r>
            <a:r>
              <a:rPr lang="es-ES" sz="1000" dirty="0">
                <a:solidFill>
                  <a:schemeClr val="accent6"/>
                </a:solidFill>
                <a:latin typeface="+mj-lt"/>
              </a:rPr>
              <a:t> </a:t>
            </a:r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C. M. U. Ramón </a:t>
            </a:r>
            <a:r>
              <a:rPr lang="es-ES" sz="10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Acín</a:t>
            </a:r>
            <a:endParaRPr lang="es-ES" sz="1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91C233B8-6FDF-463D-A0C8-9146FD3B36D4}"/>
              </a:ext>
            </a:extLst>
          </p:cNvPr>
          <p:cNvSpPr txBox="1"/>
          <p:nvPr/>
        </p:nvSpPr>
        <p:spPr>
          <a:xfrm>
            <a:off x="246818" y="1180956"/>
            <a:ext cx="1465263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kern="0" spc="600" dirty="0">
                <a:solidFill>
                  <a:srgbClr val="5C86A8"/>
                </a:solidFill>
                <a:ea typeface="Arial" pitchFamily="34" charset="-122"/>
                <a:cs typeface="Arial" pitchFamily="34" charset="-120"/>
              </a:rPr>
              <a:t>PROCESOS ESTRATÉGICOS</a:t>
            </a:r>
            <a:endParaRPr lang="es-ES" sz="1600" dirty="0">
              <a:solidFill>
                <a:srgbClr val="5C86A8"/>
              </a:solidFill>
            </a:endParaRP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46C7947B-D0C4-474A-B669-48337C0CED20}"/>
              </a:ext>
            </a:extLst>
          </p:cNvPr>
          <p:cNvSpPr txBox="1"/>
          <p:nvPr/>
        </p:nvSpPr>
        <p:spPr>
          <a:xfrm>
            <a:off x="187608" y="8088684"/>
            <a:ext cx="1464426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 algn="ctr">
              <a:defRPr sz="1400" b="1" kern="0" spc="600">
                <a:solidFill>
                  <a:srgbClr val="0047AB"/>
                </a:solidFill>
                <a:ea typeface="Arial" pitchFamily="34" charset="-122"/>
                <a:cs typeface="Arial" pitchFamily="34" charset="-120"/>
              </a:defRPr>
            </a:lvl1pPr>
          </a:lstStyle>
          <a:p>
            <a:r>
              <a:rPr lang="en-US" sz="1600" dirty="0">
                <a:solidFill>
                  <a:srgbClr val="666A6C"/>
                </a:solidFill>
              </a:rPr>
              <a:t>PROCESOS DE APOYO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01D96C13-6363-4905-BE5F-FE8882C0C87B}"/>
              </a:ext>
            </a:extLst>
          </p:cNvPr>
          <p:cNvSpPr txBox="1"/>
          <p:nvPr/>
        </p:nvSpPr>
        <p:spPr>
          <a:xfrm>
            <a:off x="3695885" y="3377172"/>
            <a:ext cx="758470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 algn="ctr">
              <a:defRPr sz="1400" b="1" kern="0" spc="600">
                <a:solidFill>
                  <a:srgbClr val="0047AB"/>
                </a:solidFill>
                <a:ea typeface="Arial" pitchFamily="34" charset="-122"/>
                <a:cs typeface="Arial" pitchFamily="34" charset="-120"/>
              </a:defRPr>
            </a:lvl1pPr>
          </a:lstStyle>
          <a:p>
            <a:r>
              <a:rPr lang="en-US" sz="1600" dirty="0">
                <a:solidFill>
                  <a:srgbClr val="D18B0D"/>
                </a:solidFill>
              </a:rPr>
              <a:t>PROCESOS CLAVE</a:t>
            </a:r>
          </a:p>
        </p:txBody>
      </p:sp>
      <p:pic>
        <p:nvPicPr>
          <p:cNvPr id="60" name="Imagen 59">
            <a:extLst>
              <a:ext uri="{FF2B5EF4-FFF2-40B4-BE49-F238E27FC236}">
                <a16:creationId xmlns:a16="http://schemas.microsoft.com/office/drawing/2014/main" id="{661B869A-30F3-438A-B19D-4E67212D24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102" y="328950"/>
            <a:ext cx="1835435" cy="516838"/>
          </a:xfrm>
          <a:prstGeom prst="rect">
            <a:avLst/>
          </a:prstGeom>
        </p:spPr>
      </p:pic>
      <p:sp>
        <p:nvSpPr>
          <p:cNvPr id="50" name="Rectángulo redondeado 108">
            <a:extLst>
              <a:ext uri="{FF2B5EF4-FFF2-40B4-BE49-F238E27FC236}">
                <a16:creationId xmlns:a16="http://schemas.microsoft.com/office/drawing/2014/main" id="{5BBA96CB-96F2-40AB-8F93-F3B44CC28545}"/>
              </a:ext>
            </a:extLst>
          </p:cNvPr>
          <p:cNvSpPr/>
          <p:nvPr/>
        </p:nvSpPr>
        <p:spPr>
          <a:xfrm>
            <a:off x="10612447" y="8564325"/>
            <a:ext cx="4097907" cy="1634163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54000" rtlCol="0" anchor="ctr"/>
          <a:lstStyle/>
          <a:p>
            <a:pPr algn="ctr"/>
            <a:r>
              <a:rPr lang="es-ES" sz="1000" b="1" spc="300" dirty="0">
                <a:solidFill>
                  <a:srgbClr val="666A6C"/>
                </a:solidFill>
                <a:latin typeface="+mj-lt"/>
              </a:rPr>
              <a:t>[PC12] RECURSOS HUMANOS y MATERIALES</a:t>
            </a:r>
          </a:p>
          <a:p>
            <a:endParaRPr lang="es-ES" sz="1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[PRA_1201]] Gestión de espacios en el CM Ramón </a:t>
            </a:r>
            <a:r>
              <a:rPr lang="es-ES" sz="10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Acín</a:t>
            </a:r>
            <a:endParaRPr lang="es-ES" sz="1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[PRA_1202] Gestión de partes  GIM en el CM Ramón </a:t>
            </a:r>
            <a:r>
              <a:rPr lang="es-ES" sz="10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Acín</a:t>
            </a:r>
            <a:endParaRPr lang="es-ES" sz="1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[PRA_1203] Control servicio de comedor del CM Ramón </a:t>
            </a:r>
            <a:r>
              <a:rPr lang="es-ES" sz="1000" dirty="0" err="1">
                <a:solidFill>
                  <a:schemeClr val="accent6">
                    <a:lumMod val="75000"/>
                  </a:schemeClr>
                </a:solidFill>
                <a:latin typeface="+mj-lt"/>
              </a:rPr>
              <a:t>Acín</a:t>
            </a:r>
            <a:endParaRPr lang="es-ES" sz="1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[PRA_1204 ] Proceso de mantenimiento </a:t>
            </a:r>
            <a:r>
              <a:rPr lang="es-ES" sz="1000">
                <a:solidFill>
                  <a:schemeClr val="accent6">
                    <a:lumMod val="75000"/>
                  </a:schemeClr>
                </a:solidFill>
                <a:latin typeface="+mj-lt"/>
              </a:rPr>
              <a:t>de instalaciones</a:t>
            </a:r>
            <a:endParaRPr lang="es-ES" sz="1000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r>
              <a:rPr lang="es-ES" sz="1000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[PRA_1205] Gestionar las entradas y salidas de residentes</a:t>
            </a:r>
          </a:p>
        </p:txBody>
      </p:sp>
    </p:spTree>
    <p:extLst>
      <p:ext uri="{BB962C8B-B14F-4D97-AF65-F5344CB8AC3E}">
        <p14:creationId xmlns:p14="http://schemas.microsoft.com/office/powerpoint/2010/main" val="26024108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2012</TotalTime>
  <Words>494</Words>
  <Application>Microsoft Office PowerPoint</Application>
  <PresentationFormat>Personalizado</PresentationFormat>
  <Paragraphs>74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Alberto Gálvez Herrando</dc:creator>
  <cp:lastModifiedBy>usuario</cp:lastModifiedBy>
  <cp:revision>124</cp:revision>
  <cp:lastPrinted>2026-02-02T12:10:13Z</cp:lastPrinted>
  <dcterms:created xsi:type="dcterms:W3CDTF">2025-03-31T08:14:30Z</dcterms:created>
  <dcterms:modified xsi:type="dcterms:W3CDTF">2026-02-27T13:37:00Z</dcterms:modified>
</cp:coreProperties>
</file>